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256" r:id="rId2"/>
    <p:sldId id="291" r:id="rId3"/>
    <p:sldId id="259" r:id="rId4"/>
    <p:sldId id="260" r:id="rId5"/>
    <p:sldId id="261" r:id="rId6"/>
    <p:sldId id="288" r:id="rId7"/>
    <p:sldId id="262" r:id="rId8"/>
    <p:sldId id="263" r:id="rId9"/>
    <p:sldId id="267" r:id="rId10"/>
    <p:sldId id="271" r:id="rId11"/>
    <p:sldId id="289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65" r:id="rId29"/>
    <p:sldId id="266" r:id="rId30"/>
    <p:sldId id="257" r:id="rId31"/>
    <p:sldId id="258" r:id="rId32"/>
    <p:sldId id="287" r:id="rId33"/>
    <p:sldId id="292" r:id="rId34"/>
    <p:sldId id="290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70"/>
    <p:restoredTop sz="94622"/>
  </p:normalViewPr>
  <p:slideViewPr>
    <p:cSldViewPr snapToGrid="0" snapToObjects="1">
      <p:cViewPr>
        <p:scale>
          <a:sx n="135" d="100"/>
          <a:sy n="135" d="100"/>
        </p:scale>
        <p:origin x="8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FBAE8-82A4-464F-9A68-9649CC425D93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380C7-96C2-0E46-BE05-F08E94487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35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340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43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18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8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55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49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42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35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4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9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25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11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380C7-96C2-0E46-BE05-F08E944871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15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85F70-7A84-2449-B3B1-5F99F75B4647}" type="datetimeFigureOut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5D0F5-A860-FD44-9016-093D3D7D7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4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8446"/>
            <a:ext cx="7772400" cy="23876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One Test to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Rule Them All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 Groce, Northern Arizona University</a:t>
            </a:r>
          </a:p>
          <a:p>
            <a:r>
              <a:rPr lang="en-US" dirty="0" smtClean="0"/>
              <a:t>Josie Holmes, Pennsylvania State University</a:t>
            </a:r>
          </a:p>
          <a:p>
            <a:r>
              <a:rPr lang="en-US" dirty="0" smtClean="0"/>
              <a:t>Kevin </a:t>
            </a:r>
            <a:r>
              <a:rPr lang="en-US" dirty="0" err="1" smtClean="0"/>
              <a:t>Kellar</a:t>
            </a:r>
            <a:r>
              <a:rPr lang="en-US" dirty="0" smtClean="0"/>
              <a:t>, Crescent Valley High School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67786" y="100739"/>
            <a:ext cx="120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ISSTA 2017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385" y="5694630"/>
            <a:ext cx="2549230" cy="131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6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165" y="571501"/>
            <a:ext cx="8728362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pool: 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 1 REF # Only one OS instance!  Don't change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this!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pool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: &lt;path&gt;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5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pool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: &lt;component&gt;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5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 := 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()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&lt;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component&gt;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:= &lt;["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alpha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beta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gamma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delta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epsilon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b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c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d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e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f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g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omega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lambda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", "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phi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"]&gt;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&lt;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path&gt; := "/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Volumes/</a:t>
            </a:r>
            <a:r>
              <a:rPr lang="en-US" sz="12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/test”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&lt;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path&gt; += "/" + &lt;component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IOError,OSError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mkdir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IOError,OSError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makedirs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IOError,OSError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symlink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(&lt;path&gt;,&lt;path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&gt;.remove(&lt;path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&lt;path,1&gt; != "/Volumes/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/test" -&gt;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rmdir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# 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Guard needed so you don't delete the "root" of the tested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FS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len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os.listdir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("/Volumes/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/test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"))&gt;1 -&gt;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removedirs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IOError,OSError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&gt;.rename(&lt;path&gt;,&lt;path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path.exists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path.lexists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{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OSError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} ~&lt;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&gt;.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path.isdir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(&lt;path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&gt;)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reference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: 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\(\) ==&gt; </a:t>
            </a:r>
            <a:r>
              <a:rPr lang="en-US" sz="1200" dirty="0" err="1" smtClean="0">
                <a:latin typeface="Lucida Console" charset="0"/>
                <a:ea typeface="Lucida Console" charset="0"/>
                <a:cs typeface="Lucida Console" charset="0"/>
              </a:rPr>
              <a:t>os</a:t>
            </a:r>
            <a:endParaRPr lang="en-US" sz="12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compare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: </a:t>
            </a: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exists</a:t>
            </a:r>
            <a:b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1200" dirty="0" smtClean="0">
                <a:latin typeface="Lucida Console" charset="0"/>
                <a:ea typeface="Lucida Console" charset="0"/>
                <a:cs typeface="Lucida Console" charset="0"/>
              </a:rPr>
              <a:t>compare</a:t>
            </a:r>
            <a:r>
              <a:rPr lang="en-US" sz="1200" dirty="0">
                <a:latin typeface="Lucida Console" charset="0"/>
                <a:ea typeface="Lucida Console" charset="0"/>
                <a:cs typeface="Lucida Console" charset="0"/>
              </a:rPr>
              <a:t>: </a:t>
            </a:r>
            <a:r>
              <a:rPr lang="en-US" sz="1200" dirty="0" err="1">
                <a:latin typeface="Lucida Console" charset="0"/>
                <a:ea typeface="Lucida Console" charset="0"/>
                <a:cs typeface="Lucida Console" charset="0"/>
              </a:rPr>
              <a:t>isdir</a:t>
            </a:r>
            <a:endParaRPr lang="en-US" sz="12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4297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 of the test harness to discover the fault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6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66904" y="1774033"/>
            <a:ext cx="4473286" cy="3532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"alpha"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291445" y="3283529"/>
            <a:ext cx="685800" cy="488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66904" y="1774033"/>
            <a:ext cx="4473286" cy="3532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"alpha"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os0.rename(path1,path0) 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291445" y="3283529"/>
            <a:ext cx="685800" cy="488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74382" y="1297268"/>
            <a:ext cx="17952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How?</a:t>
            </a:r>
            <a:endParaRPr lang="en-US" sz="5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748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component0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2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component1 = "phi"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component1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component2 = "h"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component2 =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”h"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component1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component2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3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component2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component3 = "b"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component1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component2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component3 = "beta"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6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component1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component2 =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component3 = "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beta"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+= "/" + component2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component1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= "beta"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component1 =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"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beta"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component1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component3 = "beta"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6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ith apologies to Sauron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251" y="1690689"/>
            <a:ext cx="5229498" cy="333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component3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"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beta"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path0 += "/" + component3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component1 = "beta"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component1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+= "/" + component0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9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”alpha"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component1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"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beta"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component1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component0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+= "/" + </a:t>
            </a: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component0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os0.symlink(path1,path0)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os0.makedirs(path1)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os0.rename(path4,path1)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571501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path4 = "/Volumes/</a:t>
            </a:r>
            <a:r>
              <a:rPr lang="en-US" sz="1400" dirty="0" err="1" smtClean="0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path0 += "/" + component0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os0.rename(path4,path0) 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0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6525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path4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os0.rename(path4,path0)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1236525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path1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os0.rename(path1,path0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06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6525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path1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1236525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  <a:endParaRPr lang="en-US" sz="1400" b="1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component0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9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6525"/>
            <a:ext cx="3818659" cy="577171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component0 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 smtClean="0">
                <a:latin typeface="Lucida Console" charset="0"/>
                <a:ea typeface="Lucida Console" charset="0"/>
                <a:cs typeface="Lucida Console" charset="0"/>
              </a:rPr>
              <a:t>path1 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95428" y="1236525"/>
            <a:ext cx="3818659" cy="5771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 = 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newFakeOS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()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component0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”alpha"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= "/Volumes/</a:t>
            </a:r>
            <a:r>
              <a:rPr lang="en-US" sz="1400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path1 = "/Volumes/</a:t>
            </a:r>
            <a:r>
              <a:rPr lang="en-US" sz="1400" b="1" dirty="0" err="1">
                <a:latin typeface="Lucida Console" charset="0"/>
                <a:ea typeface="Lucida Console" charset="0"/>
                <a:cs typeface="Lucida Console" charset="0"/>
              </a:rPr>
              <a:t>ramdisk</a:t>
            </a:r>
            <a:r>
              <a:rPr lang="en-US" sz="1400" b="1" dirty="0">
                <a:latin typeface="Lucida Console" charset="0"/>
                <a:ea typeface="Lucida Console" charset="0"/>
                <a:cs typeface="Lucida Console" charset="0"/>
              </a:rPr>
              <a:t>/test" 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+= "/" + component0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path0 += "/" + component0 </a:t>
            </a:r>
            <a:endParaRPr lang="en-US" sz="1400" dirty="0" smtClean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path0 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+= "/" + component0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os0.makedirs(path0)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 smtClean="0">
                <a:latin typeface="Lucida Console" charset="0"/>
                <a:ea typeface="Lucida Console" charset="0"/>
                <a:cs typeface="Lucida Console" charset="0"/>
              </a:rPr>
              <a:t>os0.rename(path1,path0</a:t>
            </a: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) 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latin typeface="Lucida Console" charset="0"/>
                <a:ea typeface="Lucida Console" charset="0"/>
                <a:cs typeface="Lucida Console" charset="0"/>
              </a:rPr>
              <a:t>result = os0.path.exists(path0)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4333009" y="3457360"/>
            <a:ext cx="311727" cy="2833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7686" y="5294899"/>
            <a:ext cx="18966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Done.</a:t>
            </a:r>
            <a:endParaRPr lang="en-US" sz="5400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2022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#[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 = newFakeOS()                                                                    # STEP 0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component0 = "alpha"                                                                 # STEP 1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component0 = "beta"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   - component0 = "phi"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= "/Volumes/ramdisk/test"                                                      # STEP 2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path1 = "/Volumes/ramdisk/test"                                                      #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steps 4 5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#] (steps in [] can be in any order)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4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5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os0.makedirs(path0)                                                                  # STEP 7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os0.rename(path1,path0)                                                              # STEP 8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result = os0.path.exists(path0)                                                      # STEP 9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os0.path.lexists(path0)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os0.path.isdir(path0)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0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0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#[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 = newFakeOS()                                                                    # STEP 0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component0 = "alpha"                                                                 # STEP 1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component0 = "beta"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   - component0 = "phi"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= "/Volumes/ramdisk/test"                                                      # STEP 2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path1 = "/Volumes/ramdisk/test"                                                      #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steps 4 5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#] (steps in [] can be in any order)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4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</a:t>
            </a:r>
            <a:r>
              <a:rPr lang="is-IS" sz="1000" dirty="0" smtClean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                                    # STEP 5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os0.makedirs(path0)                                                                  # STEP 7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os0.rename(path1,path0)                                                              # STEP 8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result = os0.path.exists(path0)                                                      # STEP 9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os0.path.lexists(path0)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os0.path.isdir(path0)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0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2" name="Frame 1"/>
          <p:cNvSpPr/>
          <p:nvPr/>
        </p:nvSpPr>
        <p:spPr>
          <a:xfrm>
            <a:off x="467592" y="940834"/>
            <a:ext cx="7803572" cy="1043830"/>
          </a:xfrm>
          <a:prstGeom prst="frame">
            <a:avLst/>
          </a:prstGeom>
          <a:solidFill>
            <a:schemeClr val="accent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467592" y="4937870"/>
            <a:ext cx="7803572" cy="1043830"/>
          </a:xfrm>
          <a:prstGeom prst="frame">
            <a:avLst/>
          </a:prstGeom>
          <a:solidFill>
            <a:schemeClr val="accent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21828" y="2967335"/>
            <a:ext cx="29003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Accidents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23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1501"/>
            <a:ext cx="7886700" cy="57717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#[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 = newFakeOS()                                                                    # STEP 0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component0 = "alpha"                                                                 # STEP 1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component0 = "beta"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   - component0 = "phi"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= "/Volumes/ramdisk/test"                                                      # STEP 2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path1 = "/Volumes/ramdisk/test"                                                      #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steps 4 5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#] (steps in [] can be in any order)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4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</a:t>
            </a:r>
            <a:r>
              <a:rPr lang="is-IS" sz="1000" dirty="0" smtClean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                                    # STEP 5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path0 += "/" + component0                                                            # STEP 6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swaps with step 3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os0.makedirs(path0)                                                                  # STEP 7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os0.rename(path1,path0)                                                              # STEP 8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result = os0.path.exists(path0)                                                      # STEP 9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os0.path.lexists(path0) </a:t>
            </a:r>
          </a:p>
          <a:p>
            <a:pPr marL="0" indent="0">
              <a:buNone/>
            </a:pPr>
            <a:r>
              <a:rPr lang="is-IS" sz="1000" dirty="0">
                <a:latin typeface="Lucida Console" charset="0"/>
                <a:ea typeface="Lucida Console" charset="0"/>
                <a:cs typeface="Lucida Console" charset="0"/>
              </a:rPr>
              <a:t>#  or result = os0.path.isdir(path0)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10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9745" y="202169"/>
            <a:ext cx="530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 fault in OS X 10.12.5 implementation of rename</a:t>
            </a:r>
            <a:endParaRPr lang="en-US"/>
          </a:p>
        </p:txBody>
      </p:sp>
      <p:sp>
        <p:nvSpPr>
          <p:cNvPr id="6" name="Frame 5"/>
          <p:cNvSpPr/>
          <p:nvPr/>
        </p:nvSpPr>
        <p:spPr>
          <a:xfrm>
            <a:off x="436420" y="4259997"/>
            <a:ext cx="7803572" cy="1043830"/>
          </a:xfrm>
          <a:prstGeom prst="frame">
            <a:avLst/>
          </a:prstGeom>
          <a:solidFill>
            <a:schemeClr val="accent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366384" y="2967335"/>
            <a:ext cx="24112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Essence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042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Applied to two toy Python programs, used mutation to simulate large variety of faults and fault combinations: AVL tree and XML parser</a:t>
            </a:r>
          </a:p>
          <a:p>
            <a:pPr lvl="1"/>
            <a:r>
              <a:rPr lang="en-US" dirty="0" smtClean="0"/>
              <a:t>Used 2</a:t>
            </a:r>
            <a:r>
              <a:rPr lang="en-US" baseline="30000" dirty="0" smtClean="0"/>
              <a:t>nd</a:t>
            </a:r>
            <a:r>
              <a:rPr lang="en-US" dirty="0"/>
              <a:t> </a:t>
            </a:r>
            <a:r>
              <a:rPr lang="en-US" dirty="0" smtClean="0"/>
              <a:t>order mutants to simulate multiple faults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Applied to real, large, libraries:  TSTL itself, </a:t>
            </a:r>
            <a:r>
              <a:rPr lang="en-US" dirty="0" err="1" smtClean="0"/>
              <a:t>SymPy</a:t>
            </a:r>
            <a:r>
              <a:rPr lang="en-US" dirty="0" smtClean="0"/>
              <a:t> symbolic math library (~40 faults), </a:t>
            </a:r>
            <a:r>
              <a:rPr lang="en-US" dirty="0" err="1" smtClean="0"/>
              <a:t>sortedcontainers</a:t>
            </a:r>
            <a:r>
              <a:rPr lang="en-US" dirty="0" smtClean="0"/>
              <a:t> (2 faults),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ArcPy</a:t>
            </a:r>
            <a:r>
              <a:rPr lang="en-US" dirty="0" smtClean="0"/>
              <a:t> (6 faults)</a:t>
            </a:r>
          </a:p>
          <a:p>
            <a:endParaRPr lang="en-US" dirty="0"/>
          </a:p>
          <a:p>
            <a:r>
              <a:rPr lang="en-US" dirty="0" smtClean="0"/>
              <a:t>See the paper for case study details</a:t>
            </a:r>
          </a:p>
        </p:txBody>
      </p:sp>
    </p:spTree>
    <p:extLst>
      <p:ext uri="{BB962C8B-B14F-4D97-AF65-F5344CB8AC3E}">
        <p14:creationId xmlns:p14="http://schemas.microsoft.com/office/powerpoint/2010/main" val="154993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Results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 programs with multiple faults, large (1+ order of magnitude) reduction in # distinct tests, with no more fault loss than delta-debugging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ortedcontainers</a:t>
            </a:r>
            <a:r>
              <a:rPr lang="en-US" dirty="0" smtClean="0"/>
              <a:t> went from 168 failing tests to just 2 (one for each fault)</a:t>
            </a:r>
          </a:p>
          <a:p>
            <a:r>
              <a:rPr lang="en-US" dirty="0" smtClean="0"/>
              <a:t>For programs with lengthy/complex tests, significant (often close to factor of 2) additional reduction in test length over delta-debugging alone</a:t>
            </a:r>
          </a:p>
          <a:p>
            <a:pPr lvl="1"/>
            <a:r>
              <a:rPr lang="en-US" dirty="0" smtClean="0"/>
              <a:t>Not only shorter tests, but fewer distinct kinds of test actions (e.g., fewer methods called)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recall </a:t>
            </a:r>
            <a:r>
              <a:rPr lang="en-US" dirty="0" smtClean="0"/>
              <a:t>how </a:t>
            </a:r>
            <a:r>
              <a:rPr lang="en-US" dirty="0" smtClean="0"/>
              <a:t>we just removed </a:t>
            </a:r>
            <a:r>
              <a:rPr lang="en-US" dirty="0" err="1" smtClean="0"/>
              <a:t>symlink</a:t>
            </a:r>
            <a:r>
              <a:rPr lang="en-US" dirty="0" smtClean="0"/>
              <a:t> as “part of the problem” for OS </a:t>
            </a:r>
            <a:r>
              <a:rPr lang="en-US" dirty="0" smtClean="0"/>
              <a:t>X?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35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Ideal World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39125" y="182105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#1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2286000" y="1968284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743200" y="182105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39125" y="250160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#2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2286000" y="2648834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743200" y="250160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#2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139125" y="318215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#3</a:t>
            </a:r>
            <a:endParaRPr lang="en-US" dirty="0"/>
          </a:p>
        </p:txBody>
      </p:sp>
      <p:sp>
        <p:nvSpPr>
          <p:cNvPr id="18" name="Right Arrow 17"/>
          <p:cNvSpPr/>
          <p:nvPr/>
        </p:nvSpPr>
        <p:spPr>
          <a:xfrm>
            <a:off x="2286000" y="3329384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743200" y="318215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#3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139125" y="386769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#4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>
            <a:off x="2286000" y="4014932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743200" y="386769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#4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801513" y="1621224"/>
            <a:ext cx="371383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Automated test generation tool</a:t>
            </a:r>
          </a:p>
          <a:p>
            <a:r>
              <a:rPr lang="en-US" dirty="0" smtClean="0"/>
              <a:t>produces </a:t>
            </a:r>
            <a:r>
              <a:rPr lang="en-US" i="1" dirty="0" smtClean="0"/>
              <a:t>one</a:t>
            </a:r>
            <a:r>
              <a:rPr lang="en-US" dirty="0" smtClean="0"/>
              <a:t> test </a:t>
            </a:r>
            <a:r>
              <a:rPr lang="en-US" i="1" dirty="0" smtClean="0"/>
              <a:t>per fault</a:t>
            </a:r>
            <a:r>
              <a:rPr lang="en-US" dirty="0" smtClean="0"/>
              <a:t> it</a:t>
            </a:r>
          </a:p>
          <a:p>
            <a:r>
              <a:rPr lang="en-US" dirty="0"/>
              <a:t>d</a:t>
            </a:r>
            <a:r>
              <a:rPr lang="en-US" dirty="0" smtClean="0"/>
              <a:t>etects in the SUT, summarizing</a:t>
            </a:r>
            <a:br>
              <a:rPr lang="en-US" dirty="0" smtClean="0"/>
            </a:br>
            <a:r>
              <a:rPr lang="en-US" dirty="0" smtClean="0"/>
              <a:t>all that is of interest about executions</a:t>
            </a:r>
            <a:br>
              <a:rPr lang="en-US" dirty="0" smtClean="0"/>
            </a:br>
            <a:r>
              <a:rPr lang="en-US" dirty="0" smtClean="0"/>
              <a:t>triggering that particular fault.</a:t>
            </a:r>
          </a:p>
          <a:p>
            <a:endParaRPr lang="en-US" dirty="0"/>
          </a:p>
          <a:p>
            <a:r>
              <a:rPr lang="en-US" b="1" dirty="0" smtClean="0"/>
              <a:t>ONE TEST to indicate the RULE for</a:t>
            </a:r>
            <a:br>
              <a:rPr lang="en-US" b="1" dirty="0" smtClean="0"/>
            </a:br>
            <a:r>
              <a:rPr lang="en-US" b="1" dirty="0" smtClean="0"/>
              <a:t>detecting each FAULT.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Developer can examine each</a:t>
            </a:r>
            <a:br>
              <a:rPr lang="en-US" dirty="0" smtClean="0"/>
            </a:br>
            <a:r>
              <a:rPr lang="en-US" dirty="0" smtClean="0"/>
              <a:t>of these and prioritize them,</a:t>
            </a:r>
            <a:br>
              <a:rPr lang="en-US" dirty="0" smtClean="0"/>
            </a:br>
            <a:r>
              <a:rPr lang="en-US" dirty="0" smtClean="0"/>
              <a:t>security researcher can properly</a:t>
            </a:r>
            <a:br>
              <a:rPr lang="en-US" dirty="0" smtClean="0"/>
            </a:br>
            <a:r>
              <a:rPr lang="en-US" dirty="0" smtClean="0"/>
              <a:t>claim “our tool found N new faults</a:t>
            </a:r>
            <a:br>
              <a:rPr lang="en-US" dirty="0" smtClean="0"/>
            </a:br>
            <a:r>
              <a:rPr lang="en-US" dirty="0" smtClean="0"/>
              <a:t>in X”,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7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5" y="77489"/>
            <a:ext cx="8919275" cy="6689457"/>
          </a:xfrm>
        </p:spPr>
      </p:pic>
    </p:spTree>
    <p:extLst>
      <p:ext uri="{BB962C8B-B14F-4D97-AF65-F5344CB8AC3E}">
        <p14:creationId xmlns:p14="http://schemas.microsoft.com/office/powerpoint/2010/main" val="151405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2" y="61992"/>
            <a:ext cx="9012264" cy="6759198"/>
          </a:xfrm>
        </p:spPr>
      </p:pic>
    </p:spTree>
    <p:extLst>
      <p:ext uri="{BB962C8B-B14F-4D97-AF65-F5344CB8AC3E}">
        <p14:creationId xmlns:p14="http://schemas.microsoft.com/office/powerpoint/2010/main" val="43942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TSTL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Demonstration paper later today on how to use the TSTL tools for normalization and generalization (available on </a:t>
            </a:r>
            <a:r>
              <a:rPr lang="en-US" dirty="0" err="1" smtClean="0"/>
              <a:t>github</a:t>
            </a:r>
            <a:r>
              <a:rPr lang="en-US" dirty="0" smtClean="0"/>
              <a:t> or just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pip install </a:t>
            </a:r>
            <a:r>
              <a:rPr lang="en-US" dirty="0" err="1" smtClean="0">
                <a:latin typeface="Lucida Console" charset="0"/>
                <a:ea typeface="Lucida Console" charset="0"/>
                <a:cs typeface="Lucida Console" charset="0"/>
              </a:rPr>
              <a:t>tstl</a:t>
            </a:r>
            <a:r>
              <a:rPr lang="en-US" dirty="0" smtClean="0"/>
              <a:t>)</a:t>
            </a:r>
          </a:p>
          <a:p>
            <a:r>
              <a:rPr lang="en-US" dirty="0" smtClean="0"/>
              <a:t>Allows normalization/generalization by coverage as well as by fault</a:t>
            </a:r>
          </a:p>
          <a:p>
            <a:endParaRPr lang="en-US" dirty="0"/>
          </a:p>
          <a:p>
            <a:r>
              <a:rPr lang="en-US" dirty="0" smtClean="0"/>
              <a:t>My strongest claim for this approach:  when doing serious testing, I almost always use normalization and often use generalization if a fault is confusing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7190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Normalization comes at a price:  search through the entire space of test actions for each possible rewrite (worst case n</a:t>
            </a:r>
            <a:r>
              <a:rPr lang="en-US" baseline="30000" dirty="0" smtClean="0"/>
              <a:t>4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 practice, typically about 10x-100x cost of delta-debugging </a:t>
            </a:r>
            <a:r>
              <a:rPr lang="mr-IN" dirty="0" smtClean="0"/>
              <a:t>–</a:t>
            </a:r>
            <a:r>
              <a:rPr lang="en-US" dirty="0" smtClean="0"/>
              <a:t> ranges from negligible to very expensive</a:t>
            </a:r>
          </a:p>
          <a:p>
            <a:pPr lvl="1"/>
            <a:r>
              <a:rPr lang="en-US" dirty="0" smtClean="0"/>
              <a:t>Some optimizations in place, but </a:t>
            </a:r>
            <a:r>
              <a:rPr lang="en-US" smtClean="0"/>
              <a:t>more needed!</a:t>
            </a:r>
            <a:endParaRPr lang="en-US" dirty="0" smtClean="0"/>
          </a:p>
          <a:p>
            <a:pPr lvl="1"/>
            <a:r>
              <a:rPr lang="en-US" dirty="0" smtClean="0"/>
              <a:t>Still worth doing in practice, given very high cost of human examination of redundant/over-complex tests</a:t>
            </a:r>
          </a:p>
          <a:p>
            <a:pPr lvl="1"/>
            <a:r>
              <a:rPr lang="en-US" dirty="0" smtClean="0"/>
              <a:t>Already faster than in paper, due to a suggestion from David R. MacIver</a:t>
            </a:r>
          </a:p>
          <a:p>
            <a:r>
              <a:rPr lang="en-US" dirty="0" smtClean="0"/>
              <a:t>Extend to other settings:  e.g., C compiler testing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323" y="2243579"/>
            <a:ext cx="1035713" cy="133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6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Real World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74914" y="2553812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#1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1921789" y="2701045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914" y="3689528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#2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1921789" y="3836761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74914" y="4949233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#3</a:t>
            </a:r>
            <a:endParaRPr lang="en-US" dirty="0"/>
          </a:p>
        </p:txBody>
      </p:sp>
      <p:sp>
        <p:nvSpPr>
          <p:cNvPr id="18" name="Right Arrow 17"/>
          <p:cNvSpPr/>
          <p:nvPr/>
        </p:nvSpPr>
        <p:spPr>
          <a:xfrm>
            <a:off x="1921789" y="5096466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74914" y="589456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Fault #4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>
            <a:off x="1921789" y="6041802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303189" y="3065141"/>
            <a:ext cx="321216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faults are easy to detect</a:t>
            </a:r>
            <a:br>
              <a:rPr lang="en-US" dirty="0" smtClean="0"/>
            </a:br>
            <a:r>
              <a:rPr lang="en-US" dirty="0" smtClean="0"/>
              <a:t>and produce many different</a:t>
            </a:r>
            <a:br>
              <a:rPr lang="en-US" dirty="0" smtClean="0"/>
            </a:br>
            <a:r>
              <a:rPr lang="en-US" dirty="0" smtClean="0"/>
              <a:t>variations (even after delta-</a:t>
            </a:r>
            <a:br>
              <a:rPr lang="en-US" dirty="0" smtClean="0"/>
            </a:br>
            <a:r>
              <a:rPr lang="en-US" dirty="0" smtClean="0"/>
              <a:t>debugging).  Other faults are</a:t>
            </a:r>
            <a:br>
              <a:rPr lang="en-US" dirty="0" smtClean="0"/>
            </a:br>
            <a:r>
              <a:rPr lang="en-US" dirty="0" smtClean="0"/>
              <a:t>very hard to detect and produce</a:t>
            </a:r>
            <a:br>
              <a:rPr lang="en-US" dirty="0" smtClean="0"/>
            </a:br>
            <a:r>
              <a:rPr lang="en-US" dirty="0" smtClean="0"/>
              <a:t>only a small number of failing</a:t>
            </a:r>
            <a:br>
              <a:rPr lang="en-US" dirty="0" smtClean="0"/>
            </a:br>
            <a:r>
              <a:rPr lang="en-US" dirty="0" smtClean="0"/>
              <a:t>tests (Chen et al. PLDI 13).</a:t>
            </a:r>
          </a:p>
        </p:txBody>
      </p:sp>
      <p:sp>
        <p:nvSpPr>
          <p:cNvPr id="5" name="Cloud 4"/>
          <p:cNvSpPr/>
          <p:nvPr/>
        </p:nvSpPr>
        <p:spPr>
          <a:xfrm>
            <a:off x="2440982" y="2037009"/>
            <a:ext cx="2526224" cy="132807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1,000+ tests</a:t>
            </a:r>
          </a:p>
          <a:p>
            <a:pPr algn="ctr"/>
            <a:r>
              <a:rPr lang="en-US" dirty="0" smtClean="0"/>
              <a:t>all unique</a:t>
            </a:r>
            <a:endParaRPr lang="en-US" dirty="0"/>
          </a:p>
        </p:txBody>
      </p:sp>
      <p:sp>
        <p:nvSpPr>
          <p:cNvPr id="20" name="Cloud 19"/>
          <p:cNvSpPr/>
          <p:nvPr/>
        </p:nvSpPr>
        <p:spPr>
          <a:xfrm>
            <a:off x="2577883" y="3501565"/>
            <a:ext cx="1845913" cy="80263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500+ tests</a:t>
            </a:r>
            <a:endParaRPr lang="en-US" dirty="0"/>
          </a:p>
        </p:txBody>
      </p:sp>
      <p:sp>
        <p:nvSpPr>
          <p:cNvPr id="21" name="Cloud 20"/>
          <p:cNvSpPr/>
          <p:nvPr/>
        </p:nvSpPr>
        <p:spPr>
          <a:xfrm>
            <a:off x="2612433" y="4753266"/>
            <a:ext cx="1845913" cy="80263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 tests</a:t>
            </a:r>
            <a:endParaRPr lang="en-US" dirty="0"/>
          </a:p>
        </p:txBody>
      </p:sp>
      <p:sp>
        <p:nvSpPr>
          <p:cNvPr id="22" name="Right Arrow 21"/>
          <p:cNvSpPr/>
          <p:nvPr/>
        </p:nvSpPr>
        <p:spPr>
          <a:xfrm>
            <a:off x="1921789" y="6041802"/>
            <a:ext cx="340963" cy="1239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378989" y="589456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 test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3471" y="1732499"/>
            <a:ext cx="2245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Overnight testing run: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9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We Want to 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fault in the SUT</a:t>
            </a:r>
          </a:p>
          <a:p>
            <a:pPr lvl="1"/>
            <a:r>
              <a:rPr lang="en-US" dirty="0" smtClean="0"/>
              <a:t>Produce one test</a:t>
            </a:r>
          </a:p>
          <a:p>
            <a:pPr lvl="1"/>
            <a:r>
              <a:rPr lang="en-US" dirty="0" smtClean="0"/>
              <a:t>That is as simple as possible</a:t>
            </a:r>
          </a:p>
          <a:p>
            <a:pPr lvl="1"/>
            <a:r>
              <a:rPr lang="en-US" dirty="0" smtClean="0"/>
              <a:t>As much like other tests for the same fault as possible</a:t>
            </a:r>
          </a:p>
          <a:p>
            <a:pPr lvl="1"/>
            <a:r>
              <a:rPr lang="en-US" dirty="0" smtClean="0"/>
              <a:t>Without losing the information contained in multiple failing tests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573" y="4479696"/>
            <a:ext cx="1784490" cy="1788059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625990" y="4995745"/>
            <a:ext cx="2145671" cy="70617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245817" y="4118545"/>
            <a:ext cx="1635071" cy="246057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Canonical</a:t>
            </a:r>
          </a:p>
          <a:p>
            <a:pPr algn="ctr"/>
            <a:r>
              <a:rPr lang="en-US" dirty="0" smtClean="0"/>
              <a:t>Annotated</a:t>
            </a:r>
          </a:p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49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We Want to 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fault in the SUT</a:t>
            </a:r>
          </a:p>
          <a:p>
            <a:pPr lvl="1"/>
            <a:r>
              <a:rPr lang="en-US" dirty="0" smtClean="0"/>
              <a:t>Produce one test</a:t>
            </a:r>
          </a:p>
          <a:p>
            <a:pPr lvl="1"/>
            <a:r>
              <a:rPr lang="en-US" dirty="0" smtClean="0"/>
              <a:t>That is as simple as possible</a:t>
            </a:r>
          </a:p>
          <a:p>
            <a:pPr lvl="1"/>
            <a:r>
              <a:rPr lang="en-US" dirty="0" smtClean="0"/>
              <a:t>As much like other tests for the same fault as possible</a:t>
            </a:r>
          </a:p>
          <a:p>
            <a:pPr lvl="1"/>
            <a:r>
              <a:rPr lang="en-US" dirty="0" smtClean="0"/>
              <a:t>Without losing the information contained in multiple failing tests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573" y="4479696"/>
            <a:ext cx="1784490" cy="1788059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625990" y="4995745"/>
            <a:ext cx="2145671" cy="70617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245817" y="4118545"/>
            <a:ext cx="1635071" cy="246057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Canonical</a:t>
            </a:r>
          </a:p>
          <a:p>
            <a:pPr algn="ctr"/>
            <a:r>
              <a:rPr lang="en-US" dirty="0" smtClean="0"/>
              <a:t>Annotated</a:t>
            </a:r>
          </a:p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97295" y="2025690"/>
            <a:ext cx="46970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Normalization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30049" y="3639661"/>
            <a:ext cx="46970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Generalization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488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testing tools and model checkers will always produce more failing tests for some faults</a:t>
            </a:r>
          </a:p>
          <a:p>
            <a:pPr lvl="1"/>
            <a:r>
              <a:rPr lang="en-US" dirty="0" smtClean="0"/>
              <a:t>Combinatorics of the input/state space</a:t>
            </a:r>
          </a:p>
          <a:p>
            <a:r>
              <a:rPr lang="en-US" dirty="0" smtClean="0"/>
              <a:t>A single test does not contain all the information that we want (essence v. accident)</a:t>
            </a:r>
          </a:p>
          <a:p>
            <a:pPr lvl="1"/>
            <a:r>
              <a:rPr lang="en-US" dirty="0" smtClean="0"/>
              <a:t>E.g., does this 3 have to be 3?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573" y="4479696"/>
            <a:ext cx="1784490" cy="1788059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625990" y="4995745"/>
            <a:ext cx="2145671" cy="70617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45817" y="4118545"/>
            <a:ext cx="1635071" cy="246057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Canonical</a:t>
            </a:r>
          </a:p>
          <a:p>
            <a:pPr algn="ctr"/>
            <a:r>
              <a:rPr lang="en-US" dirty="0" smtClean="0"/>
              <a:t>Annotated</a:t>
            </a:r>
          </a:p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There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Transform multiple tests into the same test, by a process similar to delta-debugging (modify test while holding some predicate true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Annotate test to indicate the “neighborhood” of similar failing tests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573" y="4479696"/>
            <a:ext cx="1784490" cy="1788059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625990" y="4995745"/>
            <a:ext cx="2145671" cy="70617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45817" y="4118545"/>
            <a:ext cx="1635071" cy="246057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Canonical</a:t>
            </a:r>
          </a:p>
          <a:p>
            <a:pPr algn="ctr"/>
            <a:r>
              <a:rPr lang="en-US" dirty="0" smtClean="0"/>
              <a:t>Annotated</a:t>
            </a:r>
          </a:p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3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Transformation by Rewriting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converging rewrite rules that transform test one step at a time into a different test</a:t>
            </a:r>
          </a:p>
          <a:p>
            <a:r>
              <a:rPr lang="en-US" dirty="0" smtClean="0"/>
              <a:t>Notion of “simpler” test actions based on the test harness for the program, written in TSTL language</a:t>
            </a:r>
          </a:p>
          <a:p>
            <a:pPr lvl="1"/>
            <a:r>
              <a:rPr lang="en-US" dirty="0" smtClean="0"/>
              <a:t>Specific to TSTL, but generalizable:</a:t>
            </a:r>
          </a:p>
          <a:p>
            <a:pPr lvl="2"/>
            <a:r>
              <a:rPr lang="en-US" dirty="0" smtClean="0"/>
              <a:t>Smaller integer constants are simpler</a:t>
            </a:r>
          </a:p>
          <a:p>
            <a:pPr lvl="2"/>
            <a:r>
              <a:rPr lang="en-US" dirty="0" smtClean="0"/>
              <a:t>Method calls earlier in order of choices are “simpler”</a:t>
            </a:r>
          </a:p>
          <a:p>
            <a:pPr lvl="2"/>
            <a:r>
              <a:rPr lang="en-US" dirty="0" smtClean="0"/>
              <a:t>Fewer used variables is simpler</a:t>
            </a:r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454647" y="5197285"/>
            <a:ext cx="1332854" cy="1511169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Canonical</a:t>
            </a:r>
          </a:p>
          <a:p>
            <a:pPr algn="ctr"/>
            <a:r>
              <a:rPr lang="en-US" dirty="0" smtClean="0"/>
              <a:t>Annotated</a:t>
            </a:r>
          </a:p>
          <a:p>
            <a:pPr algn="ctr"/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48712" y="5200422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40977" y="520042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#1’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33242" y="5200421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#1’’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25507" y="5197285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#1’’’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17772" y="5197285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#1’</a:t>
            </a:r>
            <a:r>
              <a:rPr lang="mr-IN" baseline="30000" dirty="0" smtClean="0"/>
              <a:t>…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1451139" y="5323913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2853304" y="5323913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4243540" y="5323913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5637834" y="5323913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48712" y="5767483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#2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740977" y="5767482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#2’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133242" y="5767482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</a:t>
            </a:r>
            <a:r>
              <a:rPr lang="en-US" dirty="0"/>
              <a:t>2</a:t>
            </a:r>
            <a:r>
              <a:rPr lang="en-US" dirty="0" smtClean="0"/>
              <a:t>’’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25507" y="5764346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#2’’’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917772" y="5764346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#2’</a:t>
            </a:r>
            <a:r>
              <a:rPr lang="mr-IN" baseline="30000" dirty="0" smtClean="0"/>
              <a:t>…</a:t>
            </a:r>
            <a:endParaRPr lang="en-US" dirty="0"/>
          </a:p>
        </p:txBody>
      </p:sp>
      <p:sp>
        <p:nvSpPr>
          <p:cNvPr id="20" name="Right Arrow 19"/>
          <p:cNvSpPr/>
          <p:nvPr/>
        </p:nvSpPr>
        <p:spPr>
          <a:xfrm>
            <a:off x="1451139" y="5890974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2853304" y="5890974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>
            <a:off x="4243540" y="5890974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5637834" y="5890974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48712" y="6311900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#3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740977" y="631189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#3’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3133242" y="6311899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</a:t>
            </a:r>
            <a:r>
              <a:rPr lang="en-US" dirty="0"/>
              <a:t>3</a:t>
            </a:r>
            <a:r>
              <a:rPr lang="en-US" dirty="0" smtClean="0"/>
              <a:t>’’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525507" y="6308763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#3’’’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17772" y="6308763"/>
            <a:ext cx="1030638" cy="41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#3’</a:t>
            </a:r>
            <a:r>
              <a:rPr lang="mr-IN" baseline="30000" dirty="0" smtClean="0"/>
              <a:t>…</a:t>
            </a:r>
            <a:endParaRPr lang="en-US" dirty="0"/>
          </a:p>
        </p:txBody>
      </p:sp>
      <p:sp>
        <p:nvSpPr>
          <p:cNvPr id="29" name="Right Arrow 28"/>
          <p:cNvSpPr/>
          <p:nvPr/>
        </p:nvSpPr>
        <p:spPr>
          <a:xfrm>
            <a:off x="1451139" y="6435391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2853304" y="6435391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>
            <a:off x="4243540" y="6435391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5637834" y="6435391"/>
            <a:ext cx="218048" cy="1574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stCxn id="10" idx="3"/>
          </p:cNvCxnSpPr>
          <p:nvPr/>
        </p:nvCxnSpPr>
        <p:spPr>
          <a:xfrm>
            <a:off x="6948410" y="5402638"/>
            <a:ext cx="384957" cy="277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9" idx="3"/>
          </p:cNvCxnSpPr>
          <p:nvPr/>
        </p:nvCxnSpPr>
        <p:spPr>
          <a:xfrm flipV="1">
            <a:off x="6948410" y="5969697"/>
            <a:ext cx="384957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8" idx="3"/>
          </p:cNvCxnSpPr>
          <p:nvPr/>
        </p:nvCxnSpPr>
        <p:spPr>
          <a:xfrm flipV="1">
            <a:off x="6948410" y="6331407"/>
            <a:ext cx="361627" cy="182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66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1484</TotalTime>
  <Words>1100</Words>
  <Application>Microsoft Macintosh PowerPoint</Application>
  <PresentationFormat>On-screen Show (4:3)</PresentationFormat>
  <Paragraphs>592</Paragraphs>
  <Slides>34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Calibri Light</vt:lpstr>
      <vt:lpstr>Lucida Console</vt:lpstr>
      <vt:lpstr>Mangal</vt:lpstr>
      <vt:lpstr>Arial</vt:lpstr>
      <vt:lpstr>Office Theme</vt:lpstr>
      <vt:lpstr>One Test to Rule Them All</vt:lpstr>
      <vt:lpstr>with apologies to Sauron…</vt:lpstr>
      <vt:lpstr>The Ideal World</vt:lpstr>
      <vt:lpstr>The Real World</vt:lpstr>
      <vt:lpstr>Where We Want to Be</vt:lpstr>
      <vt:lpstr>Where We Want to Be</vt:lpstr>
      <vt:lpstr>How to Get There?</vt:lpstr>
      <vt:lpstr>How to Get There</vt:lpstr>
      <vt:lpstr>Transformation by Rewriting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Experimental Evaluation</vt:lpstr>
      <vt:lpstr>Experimental Results Summary</vt:lpstr>
      <vt:lpstr>PowerPoint Presentation</vt:lpstr>
      <vt:lpstr>PowerPoint Presentation</vt:lpstr>
      <vt:lpstr>TSTL Implementation</vt:lpstr>
      <vt:lpstr>Future Work</vt:lpstr>
      <vt:lpstr>Questions?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Test to Rule Them All</dc:title>
  <dc:creator>Groce, Alex</dc:creator>
  <cp:lastModifiedBy>Groce, Alex</cp:lastModifiedBy>
  <cp:revision>28</cp:revision>
  <dcterms:created xsi:type="dcterms:W3CDTF">2017-07-08T16:45:38Z</dcterms:created>
  <dcterms:modified xsi:type="dcterms:W3CDTF">2017-07-10T16:53:42Z</dcterms:modified>
</cp:coreProperties>
</file>

<file path=docProps/thumbnail.jpeg>
</file>